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497" r:id="rId3"/>
    <p:sldId id="483" r:id="rId4"/>
    <p:sldId id="484" r:id="rId5"/>
    <p:sldId id="487" r:id="rId6"/>
    <p:sldId id="488" r:id="rId7"/>
    <p:sldId id="498" r:id="rId8"/>
    <p:sldId id="500" r:id="rId9"/>
    <p:sldId id="501" r:id="rId10"/>
    <p:sldId id="502" r:id="rId11"/>
    <p:sldId id="503" r:id="rId12"/>
    <p:sldId id="504" r:id="rId13"/>
    <p:sldId id="505" r:id="rId14"/>
    <p:sldId id="506" r:id="rId15"/>
    <p:sldId id="516" r:id="rId16"/>
    <p:sldId id="507" r:id="rId17"/>
    <p:sldId id="510" r:id="rId18"/>
    <p:sldId id="511" r:id="rId19"/>
    <p:sldId id="512" r:id="rId20"/>
    <p:sldId id="513" r:id="rId21"/>
    <p:sldId id="514" r:id="rId22"/>
    <p:sldId id="515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A11"/>
    <a:srgbClr val="1F4E79"/>
    <a:srgbClr val="A9D18E"/>
    <a:srgbClr val="D1D7E1"/>
    <a:srgbClr val="C5E2FF"/>
    <a:srgbClr val="CCCC00"/>
    <a:srgbClr val="FFFFFF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0" d="100"/>
          <a:sy n="40" d="100"/>
        </p:scale>
        <p:origin x="-1938" y="-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u="sng" dirty="0" smtClean="0"/>
              <a:t>Mensagens até aqui</a:t>
            </a:r>
            <a:r>
              <a:rPr lang="pt-BR" sz="2800" b="1" dirty="0" smtClean="0"/>
              <a:t>:</a:t>
            </a:r>
            <a:endParaRPr lang="pt-BR" sz="2800" b="1" dirty="0" smtClean="0">
              <a:solidFill>
                <a:srgbClr val="FF0000"/>
              </a:solidFill>
            </a:endParaRPr>
          </a:p>
          <a:p>
            <a:pPr lvl="1"/>
            <a:endParaRPr lang="pt-BR" sz="2800" b="1" dirty="0">
              <a:solidFill>
                <a:srgbClr val="FF0000"/>
              </a:solidFill>
            </a:endParaRPr>
          </a:p>
          <a:p>
            <a:pPr lvl="1"/>
            <a:endParaRPr lang="pt-BR" sz="1200" dirty="0"/>
          </a:p>
          <a:p>
            <a:pPr marL="342900" lvl="1" indent="-342900">
              <a:buFont typeface="Wingdings" panose="05000000000000000000" pitchFamily="2" charset="2"/>
              <a:buChar char="q"/>
            </a:pPr>
            <a:r>
              <a:rPr lang="pt-BR" sz="2400" dirty="0" smtClean="0">
                <a:latin typeface="Arial Rounded MT Bold" panose="020F0704030504030204" pitchFamily="34" charset="0"/>
              </a:rPr>
              <a:t>Prólogo </a:t>
            </a:r>
            <a:r>
              <a:rPr lang="pt-BR" sz="2400" dirty="0">
                <a:latin typeface="Arial Rounded MT Bold" panose="020F0704030504030204" pitchFamily="34" charset="0"/>
              </a:rPr>
              <a:t>– A deidade de Jesus revela a Glória de Deus na Encarnação. </a:t>
            </a:r>
            <a:r>
              <a:rPr lang="pt-BR" sz="2400" b="1" dirty="0" smtClean="0">
                <a:solidFill>
                  <a:srgbClr val="C55A11"/>
                </a:solidFill>
                <a:latin typeface="Arial Rounded MT Bold" panose="020F0704030504030204" pitchFamily="34" charset="0"/>
              </a:rPr>
              <a:t>(1.1-18)</a:t>
            </a:r>
          </a:p>
          <a:p>
            <a:pPr marL="0" lvl="1"/>
            <a:endParaRPr lang="pt-BR" sz="2400" b="1" dirty="0" smtClean="0">
              <a:solidFill>
                <a:srgbClr val="C55A11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Testemunhos que autenticam a superioridade de </a:t>
            </a:r>
            <a:r>
              <a:rPr lang="pt-BR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Cristo </a:t>
            </a:r>
            <a:r>
              <a:rPr lang="pt-BR" sz="2400" dirty="0" smtClean="0">
                <a:solidFill>
                  <a:srgbClr val="C55A1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24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1.19-51</a:t>
            </a:r>
            <a:r>
              <a:rPr lang="pt-BR" sz="2400" dirty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pt-BR" sz="2400" dirty="0" smtClean="0">
              <a:solidFill>
                <a:srgbClr val="C55A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7364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-7245"/>
            <a:ext cx="9144000" cy="175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Testemunhos que autenticam a superioridade de Cristo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(1.19-51) </a:t>
            </a:r>
            <a:endParaRPr lang="pt-BR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24592" y="1654628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1 - Superior a João Batista – profeta (</a:t>
            </a:r>
            <a:r>
              <a:rPr lang="pt-BR" sz="2800" b="1" dirty="0" smtClean="0">
                <a:solidFill>
                  <a:srgbClr val="C00000"/>
                </a:solidFill>
              </a:rPr>
              <a:t>1.19-28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830037" y="2117272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2 - É o cordeiro de Deus – promessa (</a:t>
            </a:r>
            <a:r>
              <a:rPr lang="pt-BR" sz="2800" b="1" dirty="0" smtClean="0">
                <a:solidFill>
                  <a:srgbClr val="C00000"/>
                </a:solidFill>
              </a:rPr>
              <a:t>1.29-32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830037" y="2574470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3 - É o Filho de Deus – divino (</a:t>
            </a:r>
            <a:r>
              <a:rPr lang="pt-BR" sz="2800" b="1" dirty="0" smtClean="0">
                <a:solidFill>
                  <a:srgbClr val="C00000"/>
                </a:solidFill>
              </a:rPr>
              <a:t>1.33-36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8" name="Retângulo 3"/>
          <p:cNvSpPr/>
          <p:nvPr/>
        </p:nvSpPr>
        <p:spPr>
          <a:xfrm>
            <a:off x="830037" y="3015339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4 - É o Messias – esperado (</a:t>
            </a:r>
            <a:r>
              <a:rPr lang="pt-BR" sz="2800" b="1" dirty="0" smtClean="0">
                <a:solidFill>
                  <a:srgbClr val="C00000"/>
                </a:solidFill>
              </a:rPr>
              <a:t>1.37-42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830037" y="3464375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5 - É maior que todas as coisas – exaltação (</a:t>
            </a:r>
            <a:r>
              <a:rPr lang="pt-BR" sz="2800" b="1" dirty="0" smtClean="0">
                <a:solidFill>
                  <a:srgbClr val="C00000"/>
                </a:solidFill>
              </a:rPr>
              <a:t>1.43-51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90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 build="p"/>
      <p:bldP spid="9" grpId="0" build="p"/>
      <p:bldP spid="8" grpId="0" build="p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-7245"/>
            <a:ext cx="9144000" cy="175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Testemunhos que autenticam a superioridade de Cristo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(1.19-51) </a:t>
            </a:r>
            <a:endParaRPr lang="pt-BR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24592" y="1654628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</a:rPr>
              <a:t>1 - Superior a João Batista – profeta (1.19-28)</a:t>
            </a:r>
            <a:endParaRPr lang="pt-BR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830037" y="2117272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</a:rPr>
              <a:t>2 - É o cordeiro de Deus – promessa (1.29-32)</a:t>
            </a:r>
            <a:endParaRPr lang="pt-BR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1713693" y="2574470"/>
            <a:ext cx="60399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3 - É o Filho de Deus – divino </a:t>
            </a:r>
            <a:r>
              <a:rPr lang="pt-BR" sz="2800" b="1" dirty="0" smtClean="0">
                <a:solidFill>
                  <a:srgbClr val="C00000"/>
                </a:solidFill>
              </a:rPr>
              <a:t>(1.33-36)</a:t>
            </a:r>
            <a:endParaRPr lang="pt-BR" sz="2800" b="1" dirty="0">
              <a:solidFill>
                <a:srgbClr val="C00000"/>
              </a:solidFill>
            </a:endParaRPr>
          </a:p>
        </p:txBody>
      </p:sp>
      <p:sp>
        <p:nvSpPr>
          <p:cNvPr id="8" name="Retângulo 3"/>
          <p:cNvSpPr/>
          <p:nvPr/>
        </p:nvSpPr>
        <p:spPr>
          <a:xfrm>
            <a:off x="830037" y="3015339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</a:rPr>
              <a:t>4 - É o Messias – esperado (1.37-42)</a:t>
            </a:r>
            <a:endParaRPr lang="pt-BR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830037" y="3464375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</a:rPr>
              <a:t>5 - É maior que todas as coisas – exaltação (1.43-51)</a:t>
            </a:r>
            <a:endParaRPr lang="pt-BR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29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3721" y="1380134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1.32-34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7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730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é a grande promessa cumprida –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Filho de Deus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2444" y="1612238"/>
            <a:ext cx="9209101" cy="2631490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é tudo que desejávamos ver, e continua sendo tudo o que precisamos ver!    </a:t>
            </a:r>
          </a:p>
        </p:txBody>
      </p:sp>
    </p:spTree>
    <p:extLst>
      <p:ext uri="{BB962C8B-B14F-4D97-AF65-F5344CB8AC3E}">
        <p14:creationId xmlns:p14="http://schemas.microsoft.com/office/powerpoint/2010/main" val="3176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7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07" y="749084"/>
            <a:ext cx="865381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00" b="1" dirty="0">
                <a:solidFill>
                  <a:srgbClr val="C00000"/>
                </a:solidFill>
                <a:latin typeface="+mj-lt"/>
              </a:rPr>
              <a:t>Em que nossa visão de Cristo difere das outras religiões?</a:t>
            </a:r>
          </a:p>
        </p:txBody>
      </p:sp>
    </p:spTree>
    <p:extLst>
      <p:ext uri="{BB962C8B-B14F-4D97-AF65-F5344CB8AC3E}">
        <p14:creationId xmlns:p14="http://schemas.microsoft.com/office/powerpoint/2010/main" val="33457640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O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QUE SIGNIFICA JESUS SER O FILHO DE DEUS?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90287"/>
            <a:ext cx="9144000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 que Deus não escolheu dentre os homens, um bom homem para salvar a humanidade (adocionismo), mas enviou Seu próprio filho ao mundo, o Deus </a:t>
            </a:r>
            <a:r>
              <a:rPr lang="pt-BR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encarnado.</a:t>
            </a:r>
            <a:endParaRPr lang="pt-BR" sz="4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35503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O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QUE SIGNIFICA JESUS SER O FILHO DE DEUS?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0" y="5042118"/>
            <a:ext cx="914400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Jesus realizou na presença dos seus discípulos muitos outros sinais miraculosos, que não estão registrados neste livro.</a:t>
            </a:r>
            <a:br>
              <a:rPr lang="pt-BR" sz="2800" dirty="0"/>
            </a:br>
            <a:r>
              <a:rPr lang="pt-BR" sz="2800" dirty="0"/>
              <a:t>Mas estes foram escritos para que vocês creiam que </a:t>
            </a:r>
            <a:r>
              <a:rPr lang="pt-BR" sz="2800" b="1" u="sng" dirty="0">
                <a:solidFill>
                  <a:srgbClr val="C00000"/>
                </a:solidFill>
              </a:rPr>
              <a:t>Jesus é o Cristo, o Filho de Deus </a:t>
            </a:r>
            <a:r>
              <a:rPr lang="pt-BR" sz="2800" dirty="0"/>
              <a:t>e, crendo, tenham vida em seu nome</a:t>
            </a:r>
            <a:r>
              <a:rPr lang="pt-BR" sz="2800" dirty="0" smtClean="0"/>
              <a:t>.</a:t>
            </a:r>
            <a:endParaRPr lang="pt-BR" sz="28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Propósito </a:t>
            </a: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Evangelho era provar que Jesus era o Filho de Deus –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20.31</a:t>
            </a:r>
            <a:endParaRPr lang="pt-B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Straight Arrow Connector 3"/>
          <p:cNvCxnSpPr/>
          <p:nvPr/>
        </p:nvCxnSpPr>
        <p:spPr>
          <a:xfrm flipH="1" flipV="1">
            <a:off x="1790700" y="1513599"/>
            <a:ext cx="677636" cy="478342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5020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O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QUE SIGNIFICA JESUS SER O FILHO DE DEUS?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0" y="5042118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i="1" dirty="0"/>
              <a:t>“Proclamarei o decreto do Senhor: Ele me disse: "</a:t>
            </a:r>
            <a:r>
              <a:rPr lang="pt-BR" sz="2800" b="1" i="1" u="sng" dirty="0">
                <a:solidFill>
                  <a:srgbClr val="C00000"/>
                </a:solidFill>
              </a:rPr>
              <a:t>Tu és meu filho</a:t>
            </a:r>
            <a:r>
              <a:rPr lang="pt-BR" sz="2800" i="1" dirty="0"/>
              <a:t>; eu hoje te gerei.”</a:t>
            </a:r>
            <a:endParaRPr lang="pt-BR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A </a:t>
            </a: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designação Filho de Deus pertencia àquele que Deus reconhecesse como seu Messias, de acordo com </a:t>
            </a:r>
            <a:r>
              <a:rPr lang="pt-B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2.7</a:t>
            </a:r>
            <a:endParaRPr lang="pt-B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Straight Arrow Connector 3"/>
          <p:cNvCxnSpPr/>
          <p:nvPr/>
        </p:nvCxnSpPr>
        <p:spPr>
          <a:xfrm flipV="1">
            <a:off x="529389" y="2045368"/>
            <a:ext cx="1443790" cy="347380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8017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O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QUE SIGNIFICA JESUS SER O FILHO DE DEUS?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spcAft>
                <a:spcPts val="0"/>
              </a:spcAft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c) João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usa o termo (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u(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iov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 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tou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 </a:t>
            </a:r>
            <a:r>
              <a:rPr lang="pt-B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Qeou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) exclusivamente para Jesus. Ele estava descrevendo o relacionamento único que Jesus tinha com o Pai. 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513626" y="2516477"/>
            <a:ext cx="86303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u(</a:t>
            </a:r>
            <a:r>
              <a:rPr lang="pt-B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iov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 </a:t>
            </a:r>
            <a:r>
              <a:rPr lang="pt-B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tou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 </a:t>
            </a:r>
            <a:r>
              <a:rPr lang="pt-B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Qeou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/>
                <a:ea typeface="Calibri"/>
                <a:cs typeface="Times New Roman"/>
              </a:rPr>
              <a:t> - </a:t>
            </a:r>
            <a:r>
              <a:rPr lang="pt-BR" sz="2800" dirty="0" smtClean="0"/>
              <a:t>Filho </a:t>
            </a:r>
            <a:r>
              <a:rPr lang="pt-BR" sz="2800" dirty="0"/>
              <a:t>de Deus - </a:t>
            </a:r>
            <a:r>
              <a:rPr lang="pt-BR" sz="2800" dirty="0" smtClean="0"/>
              <a:t>menção </a:t>
            </a:r>
            <a:r>
              <a:rPr lang="pt-BR" sz="2800" dirty="0"/>
              <a:t>ao Messias (10 vezes)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91" y="2739629"/>
            <a:ext cx="224085" cy="211589"/>
          </a:xfrm>
          <a:prstGeom prst="rect">
            <a:avLst/>
          </a:prstGeom>
        </p:spPr>
      </p:pic>
      <p:sp>
        <p:nvSpPr>
          <p:cNvPr id="10" name="TextBox 1"/>
          <p:cNvSpPr txBox="1"/>
          <p:nvPr/>
        </p:nvSpPr>
        <p:spPr>
          <a:xfrm>
            <a:off x="497584" y="3535145"/>
            <a:ext cx="86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spcAft>
                <a:spcPts val="0"/>
              </a:spcAft>
            </a:pPr>
            <a:r>
              <a:rPr lang="pt-BR" sz="2800" b="1" dirty="0" err="1">
                <a:latin typeface="SPIonic"/>
                <a:ea typeface="Calibri"/>
                <a:cs typeface="Times New Roman"/>
              </a:rPr>
              <a:t>tekna</a:t>
            </a:r>
            <a:r>
              <a:rPr lang="pt-BR" sz="2800" b="1" dirty="0">
                <a:latin typeface="SPIonic"/>
                <a:ea typeface="Calibri"/>
                <a:cs typeface="Times New Roman"/>
              </a:rPr>
              <a:t> </a:t>
            </a:r>
            <a:r>
              <a:rPr lang="pt-BR" sz="2800" b="1" dirty="0" err="1" smtClean="0">
                <a:latin typeface="SPIonic"/>
                <a:ea typeface="Calibri"/>
                <a:cs typeface="Times New Roman"/>
              </a:rPr>
              <a:t>Qeou</a:t>
            </a:r>
            <a:r>
              <a:rPr lang="pt-BR" sz="2800" dirty="0">
                <a:ea typeface="Calibri"/>
                <a:cs typeface="Times New Roman"/>
              </a:rPr>
              <a:t> </a:t>
            </a:r>
            <a:r>
              <a:rPr lang="pt-BR" sz="2800" dirty="0" smtClean="0">
                <a:ea typeface="Calibri"/>
                <a:cs typeface="Times New Roman"/>
              </a:rPr>
              <a:t>– filho de </a:t>
            </a:r>
            <a:r>
              <a:rPr lang="pt-BR" sz="2800" dirty="0" smtClean="0">
                <a:ea typeface="Calibri"/>
                <a:cs typeface="Times New Roman"/>
              </a:rPr>
              <a:t>Deus  (</a:t>
            </a:r>
            <a:r>
              <a:rPr lang="pt-BR" sz="2800" dirty="0" err="1" smtClean="0">
                <a:ea typeface="Calibri"/>
                <a:cs typeface="Times New Roman"/>
              </a:rPr>
              <a:t>Jo</a:t>
            </a:r>
            <a:r>
              <a:rPr lang="pt-BR" sz="2800" dirty="0" smtClean="0">
                <a:ea typeface="Calibri"/>
                <a:cs typeface="Times New Roman"/>
              </a:rPr>
              <a:t> </a:t>
            </a:r>
            <a:r>
              <a:rPr lang="pt-BR" sz="2800" dirty="0">
                <a:ea typeface="Calibri"/>
                <a:cs typeface="Times New Roman"/>
              </a:rPr>
              <a:t>1.12; </a:t>
            </a:r>
            <a:r>
              <a:rPr lang="pt-BR" sz="2800" dirty="0" smtClean="0">
                <a:ea typeface="Calibri"/>
                <a:cs typeface="Times New Roman"/>
              </a:rPr>
              <a:t>11.52)</a:t>
            </a:r>
            <a:endParaRPr lang="pt-BR" sz="2800" dirty="0">
              <a:ea typeface="Calibri"/>
              <a:cs typeface="Times New Roman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50" y="3758297"/>
            <a:ext cx="224085" cy="2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160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O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QUE SIGNIFICA JESUS SER O FILHO DE DEUS?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d) </a:t>
            </a:r>
            <a:r>
              <a:rPr lang="pt-BR" sz="3200" b="1" dirty="0" smtClean="0">
                <a:ea typeface="Calibri"/>
                <a:cs typeface="Times New Roman"/>
              </a:rPr>
              <a:t>Por </a:t>
            </a:r>
            <a:r>
              <a:rPr lang="pt-BR" sz="3200" b="1" dirty="0">
                <a:ea typeface="Calibri"/>
                <a:cs typeface="Times New Roman"/>
              </a:rPr>
              <a:t>4 vezes é usado o termo “Unigênito” (</a:t>
            </a:r>
            <a:r>
              <a:rPr lang="pt-BR" sz="3200" b="1" dirty="0" err="1">
                <a:latin typeface="SPIonic"/>
                <a:ea typeface="Calibri"/>
                <a:cs typeface="Times New Roman"/>
              </a:rPr>
              <a:t>monogenhv</a:t>
            </a:r>
            <a:r>
              <a:rPr lang="pt-BR" sz="3200" b="1" dirty="0">
                <a:ea typeface="Calibri"/>
                <a:cs typeface="Times New Roman"/>
              </a:rPr>
              <a:t>), </a:t>
            </a:r>
            <a:r>
              <a:rPr lang="pt-BR" sz="3200" b="1" dirty="0" smtClean="0">
                <a:ea typeface="Calibri"/>
                <a:cs typeface="Times New Roman"/>
              </a:rPr>
              <a:t>seu significado é: </a:t>
            </a:r>
            <a:r>
              <a:rPr lang="pt-BR" sz="3200" b="1" dirty="0">
                <a:ea typeface="Calibri"/>
                <a:cs typeface="Times New Roman"/>
              </a:rPr>
              <a:t>ÚNICO, ESPECIAL, </a:t>
            </a:r>
            <a:r>
              <a:rPr lang="pt-BR" sz="3200" b="1" dirty="0" smtClean="0">
                <a:ea typeface="Calibri"/>
                <a:cs typeface="Times New Roman"/>
              </a:rPr>
              <a:t>e </a:t>
            </a:r>
            <a:r>
              <a:rPr lang="pt-BR" sz="3200" b="1" dirty="0">
                <a:ea typeface="Calibri"/>
                <a:cs typeface="Times New Roman"/>
              </a:rPr>
              <a:t>não tem a ver </a:t>
            </a:r>
            <a:r>
              <a:rPr lang="pt-BR" sz="3200" b="1" dirty="0" smtClean="0">
                <a:ea typeface="Calibri"/>
                <a:cs typeface="Times New Roman"/>
              </a:rPr>
              <a:t>necessariamente com </a:t>
            </a:r>
            <a:r>
              <a:rPr lang="pt-BR" sz="3200" b="1" dirty="0">
                <a:ea typeface="Calibri"/>
                <a:cs typeface="Times New Roman"/>
              </a:rPr>
              <a:t>gerar.</a:t>
            </a:r>
            <a:endParaRPr lang="pt-BR" sz="3200" dirty="0">
              <a:ea typeface="Calibri"/>
              <a:cs typeface="Times New Roman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513626" y="2660855"/>
            <a:ext cx="86303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Expressa </a:t>
            </a:r>
            <a:r>
              <a:rPr lang="pt-BR" sz="2800" dirty="0"/>
              <a:t>o relacionamento singular que Jesus tem com o Pai, que ninguém mais tem.</a:t>
            </a:r>
          </a:p>
          <a:p>
            <a:pPr lvl="0"/>
            <a:endParaRPr lang="pt-BR" sz="28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91" y="2884007"/>
            <a:ext cx="224085" cy="2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670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O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QUE SIGNIFICA JESUS SER O FILHO DE DEUS?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e) </a:t>
            </a:r>
            <a:r>
              <a:rPr lang="pt-BR" sz="3200" b="1" dirty="0" smtClean="0">
                <a:ea typeface="Calibri"/>
                <a:cs typeface="Times New Roman"/>
              </a:rPr>
              <a:t>Jesus </a:t>
            </a:r>
            <a:r>
              <a:rPr lang="pt-BR" sz="3200" b="1" dirty="0">
                <a:ea typeface="Calibri"/>
                <a:cs typeface="Times New Roman"/>
              </a:rPr>
              <a:t>como filho de Deus no Evangelho</a:t>
            </a:r>
            <a:endParaRPr lang="pt-BR" sz="3200" dirty="0">
              <a:ea typeface="Calibri"/>
              <a:cs typeface="Times New Roman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513626" y="1578020"/>
            <a:ext cx="8630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Foi enviado ao mundo pelo </a:t>
            </a:r>
            <a:r>
              <a:rPr lang="pt-BR" sz="2800" dirty="0" smtClean="0"/>
              <a:t>Pai (3.17, 34)</a:t>
            </a:r>
            <a:endParaRPr lang="pt-BR" sz="28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91" y="1777109"/>
            <a:ext cx="224085" cy="211589"/>
          </a:xfrm>
          <a:prstGeom prst="rect">
            <a:avLst/>
          </a:prstGeom>
        </p:spPr>
      </p:pic>
      <p:sp>
        <p:nvSpPr>
          <p:cNvPr id="10" name="TextBox 1"/>
          <p:cNvSpPr txBox="1"/>
          <p:nvPr/>
        </p:nvSpPr>
        <p:spPr>
          <a:xfrm>
            <a:off x="497585" y="2043239"/>
            <a:ext cx="8630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Falou que retornaria para o </a:t>
            </a:r>
            <a:r>
              <a:rPr lang="pt-BR" sz="2800" dirty="0" smtClean="0"/>
              <a:t>Pai (13.1, 14-17)</a:t>
            </a:r>
            <a:endParaRPr lang="pt-BR" sz="28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50" y="2242328"/>
            <a:ext cx="224085" cy="211589"/>
          </a:xfrm>
          <a:prstGeom prst="rect">
            <a:avLst/>
          </a:prstGeom>
        </p:spPr>
      </p:pic>
      <p:sp>
        <p:nvSpPr>
          <p:cNvPr id="12" name="TextBox 1"/>
          <p:cNvSpPr txBox="1"/>
          <p:nvPr/>
        </p:nvSpPr>
        <p:spPr>
          <a:xfrm>
            <a:off x="497585" y="2524499"/>
            <a:ext cx="8630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Vive na dependência do </a:t>
            </a:r>
            <a:r>
              <a:rPr lang="pt-BR" sz="2800" dirty="0" smtClean="0"/>
              <a:t>Pai (5.19, 30)</a:t>
            </a:r>
            <a:endParaRPr lang="pt-BR" sz="2800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50" y="2723588"/>
            <a:ext cx="224085" cy="211589"/>
          </a:xfrm>
          <a:prstGeom prst="rect">
            <a:avLst/>
          </a:prstGeom>
        </p:spPr>
      </p:pic>
      <p:sp>
        <p:nvSpPr>
          <p:cNvPr id="14" name="TextBox 1"/>
          <p:cNvSpPr txBox="1"/>
          <p:nvPr/>
        </p:nvSpPr>
        <p:spPr>
          <a:xfrm>
            <a:off x="497585" y="3005759"/>
            <a:ext cx="8630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Revela o </a:t>
            </a:r>
            <a:r>
              <a:rPr lang="pt-BR" sz="2800" dirty="0" smtClean="0"/>
              <a:t>Pai (1.18, 6.46)</a:t>
            </a:r>
            <a:endParaRPr lang="pt-BR" sz="2800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50" y="3204848"/>
            <a:ext cx="224085" cy="211589"/>
          </a:xfrm>
          <a:prstGeom prst="rect">
            <a:avLst/>
          </a:prstGeom>
        </p:spPr>
      </p:pic>
      <p:sp>
        <p:nvSpPr>
          <p:cNvPr id="16" name="TextBox 1"/>
          <p:cNvSpPr txBox="1"/>
          <p:nvPr/>
        </p:nvSpPr>
        <p:spPr>
          <a:xfrm>
            <a:off x="497585" y="3487019"/>
            <a:ext cx="8630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É objeto do amor do </a:t>
            </a:r>
            <a:r>
              <a:rPr lang="pt-BR" sz="2800" dirty="0" smtClean="0"/>
              <a:t>Pai (3.35, 5.20)</a:t>
            </a:r>
            <a:endParaRPr lang="pt-BR" sz="2800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50" y="3686108"/>
            <a:ext cx="224085" cy="2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5034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14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O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QUE SIGNIFICA JESUS SER O FILHO DE DEUS?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90287"/>
            <a:ext cx="9144000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 que Deus não escolheu dentre os homens, um bom homem para salvar a humanidade (adocionismo), mas enviou Seu próprio filho ao mundo, o Deus </a:t>
            </a:r>
            <a:r>
              <a:rPr lang="pt-BR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encarnado.</a:t>
            </a:r>
            <a:endParaRPr lang="pt-BR" sz="4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0" y="5184850"/>
            <a:ext cx="9144000" cy="72173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 algn="ctr">
              <a:lnSpc>
                <a:spcPct val="107000"/>
              </a:lnSpc>
              <a:spcAft>
                <a:spcPts val="0"/>
              </a:spcAft>
            </a:pPr>
            <a:r>
              <a:rPr lang="pt-BR" sz="4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Aponta para sua divindade!</a:t>
            </a:r>
            <a:endParaRPr lang="pt-BR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071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é a grande promessa cumprida –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Filho de Deus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2444" y="1612238"/>
            <a:ext cx="9209101" cy="2631490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é tudo que desejávamos ver, e continua sendo tudo o que precisamos ver!    </a:t>
            </a:r>
          </a:p>
        </p:txBody>
      </p:sp>
    </p:spTree>
    <p:extLst>
      <p:ext uri="{BB962C8B-B14F-4D97-AF65-F5344CB8AC3E}">
        <p14:creationId xmlns:p14="http://schemas.microsoft.com/office/powerpoint/2010/main" val="417418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0" y="5715882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Então João deu o seguinte testemunho: "</a:t>
            </a:r>
            <a:r>
              <a:rPr lang="pt-B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 vi </a:t>
            </a:r>
            <a:r>
              <a:rPr lang="pt-BR" sz="2800" dirty="0"/>
              <a:t>o Espírito descer do céu como pomba e permanecer sobre ele</a:t>
            </a:r>
            <a:r>
              <a:rPr lang="pt-BR" sz="2800" dirty="0" smtClean="0"/>
              <a:t>.</a:t>
            </a:r>
            <a:endParaRPr lang="pt-BR" sz="28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1-Viu o Espírito descer do céu e permanecer em Jesus </a:t>
            </a:r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(v.32)</a:t>
            </a:r>
            <a:endParaRPr lang="pt-B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COMO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PODEMOS CHEGAR À CONCLUSÃO DE QUE JESUS É O FILHO DE DEUS?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0" y="2029761"/>
            <a:ext cx="91440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2-Viu a promessa dada por Deus sobre esse fato </a:t>
            </a:r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acontecer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(v.33)</a:t>
            </a:r>
            <a:endParaRPr lang="pt-B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0" y="4969923"/>
            <a:ext cx="914400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Eu não o teria reconhecido, se aquele que me enviou para batizar com água não me tivesse dito: ‘Aquele sobre quem </a:t>
            </a:r>
            <a:r>
              <a:rPr lang="pt-BR" sz="2800" b="1" u="sng" dirty="0">
                <a:solidFill>
                  <a:srgbClr val="C00000"/>
                </a:solidFill>
              </a:rPr>
              <a:t>você vir </a:t>
            </a:r>
            <a:r>
              <a:rPr lang="pt-BR" sz="2800" dirty="0"/>
              <a:t>o Espírito descer e permanecer, esse é o que batiza com o Espírito Santo</a:t>
            </a:r>
            <a:r>
              <a:rPr lang="pt-BR" sz="2800" dirty="0" smtClean="0"/>
              <a:t>’.</a:t>
            </a:r>
            <a:endParaRPr lang="pt-BR" sz="2800" dirty="0"/>
          </a:p>
        </p:txBody>
      </p:sp>
      <p:sp>
        <p:nvSpPr>
          <p:cNvPr id="15" name="TextBox 6"/>
          <p:cNvSpPr txBox="1"/>
          <p:nvPr/>
        </p:nvSpPr>
        <p:spPr>
          <a:xfrm>
            <a:off x="-7951" y="3063381"/>
            <a:ext cx="91440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3-Viu </a:t>
            </a: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pessoalmente que a descida do Espírito Santo sobre Jesus é uma evidencia sobre ele ser o Filho de Deus </a:t>
            </a:r>
            <a:endParaRPr lang="pt-B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4"/>
          <p:cNvSpPr txBox="1"/>
          <p:nvPr/>
        </p:nvSpPr>
        <p:spPr>
          <a:xfrm>
            <a:off x="-7951" y="5493143"/>
            <a:ext cx="91440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b="1" u="sng" dirty="0">
                <a:solidFill>
                  <a:srgbClr val="C00000"/>
                </a:solidFill>
              </a:rPr>
              <a:t>Eu vi </a:t>
            </a:r>
            <a:r>
              <a:rPr lang="pt-BR" sz="2800" dirty="0"/>
              <a:t>e testifico que este é o Filho de Deus</a:t>
            </a:r>
            <a:r>
              <a:rPr lang="pt-BR" sz="2800" dirty="0" smtClean="0"/>
              <a:t>".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5020698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8" grpId="0" animBg="1"/>
      <p:bldP spid="13" grpId="0"/>
      <p:bldP spid="14" grpId="0" animBg="1"/>
      <p:bldP spid="14" grpId="1" animBg="1"/>
      <p:bldP spid="15" grpId="0"/>
      <p:bldP spid="16" grpId="0" animBg="1"/>
      <p:bldP spid="1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8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COMO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PODEMOS CHEGAR À CONCLUSÃO DE QUE JESUS É O FILHO DE DEUS?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-7951" y="990287"/>
            <a:ext cx="9144000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J.B</a:t>
            </a:r>
            <a:r>
              <a:rPr lang="pt-BR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narra um evento que ocorreu apenas 1 vez, não veremos a olho nu isto ocorrer, mas temos as Escrituras que nos relatam a verdade e são </a:t>
            </a:r>
            <a:r>
              <a:rPr lang="pt-BR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confiáveis, por isso ele deu testemunho (v.32)</a:t>
            </a:r>
            <a:endParaRPr lang="pt-BR" sz="40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60372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0" y="975440"/>
            <a:ext cx="9144000" cy="107721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1-O que difere as visões de J.B. de visões sobre outros deuses?</a:t>
            </a:r>
            <a:endParaRPr lang="pt-B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3- QUAL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IMPORTÂNCIA DISTO PARA A IGREJA?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64694" y="2099130"/>
            <a:ext cx="88793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 </a:t>
            </a:r>
            <a:r>
              <a:rPr lang="pt-BR" sz="2800" dirty="0" smtClean="0">
                <a:sym typeface="Wingdings" panose="05000000000000000000" pitchFamily="2" charset="2"/>
              </a:rPr>
              <a:t> </a:t>
            </a:r>
            <a:r>
              <a:rPr lang="pt-BR" sz="2800" dirty="0" smtClean="0"/>
              <a:t>As </a:t>
            </a:r>
            <a:r>
              <a:rPr lang="pt-BR" sz="2800" dirty="0" smtClean="0"/>
              <a:t>visões de J.B.  </a:t>
            </a:r>
            <a:r>
              <a:rPr lang="pt-BR" sz="2800" dirty="0"/>
              <a:t>podem ser comprovadas</a:t>
            </a:r>
          </a:p>
          <a:p>
            <a:r>
              <a:rPr lang="pt-BR" sz="2800" dirty="0"/>
              <a:t> </a:t>
            </a:r>
            <a:r>
              <a:rPr lang="pt-BR" sz="2800" dirty="0" smtClean="0">
                <a:sym typeface="Wingdings" panose="05000000000000000000" pitchFamily="2" charset="2"/>
              </a:rPr>
              <a:t> </a:t>
            </a:r>
            <a:r>
              <a:rPr lang="pt-BR" sz="2800" dirty="0"/>
              <a:t>As visões de J.B. </a:t>
            </a:r>
            <a:r>
              <a:rPr lang="pt-BR" sz="2800" dirty="0"/>
              <a:t>foram profetizadas pelo próprio Deus</a:t>
            </a:r>
          </a:p>
          <a:p>
            <a:r>
              <a:rPr lang="pt-BR" sz="2800" dirty="0"/>
              <a:t> </a:t>
            </a:r>
            <a:r>
              <a:rPr lang="pt-BR" sz="2800" dirty="0" smtClean="0">
                <a:sym typeface="Wingdings" panose="05000000000000000000" pitchFamily="2" charset="2"/>
              </a:rPr>
              <a:t> </a:t>
            </a:r>
            <a:r>
              <a:rPr lang="pt-BR" sz="2800" dirty="0"/>
              <a:t>As visões de J.B. apontaram </a:t>
            </a:r>
            <a:r>
              <a:rPr lang="pt-BR" sz="2800" dirty="0"/>
              <a:t>exclusivamente para Cristo (o que ele viu mostrou Jesus e nada mais)</a:t>
            </a:r>
          </a:p>
        </p:txBody>
      </p:sp>
    </p:spTree>
    <p:extLst>
      <p:ext uri="{BB962C8B-B14F-4D97-AF65-F5344CB8AC3E}">
        <p14:creationId xmlns:p14="http://schemas.microsoft.com/office/powerpoint/2010/main" val="22886706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0" y="975440"/>
            <a:ext cx="9144000" cy="107721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2-A visão certa te leva a Deus, a visão errada te leva a si mesmo</a:t>
            </a:r>
            <a:endParaRPr lang="pt-B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3- QUAL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IMPORTÂNCIA DISTO PARA A IGREJA?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64694" y="2099130"/>
            <a:ext cx="887930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ym typeface="Wingdings" panose="05000000000000000000" pitchFamily="2" charset="2"/>
              </a:rPr>
              <a:t> </a:t>
            </a:r>
            <a:r>
              <a:rPr lang="pt-BR" sz="2800" dirty="0" smtClean="0"/>
              <a:t>É </a:t>
            </a:r>
            <a:r>
              <a:rPr lang="pt-BR" sz="2800" dirty="0"/>
              <a:t>uma questão de adoração ou idolatria</a:t>
            </a:r>
          </a:p>
          <a:p>
            <a:r>
              <a:rPr lang="pt-BR" sz="2800" dirty="0" smtClean="0">
                <a:sym typeface="Wingdings" panose="05000000000000000000" pitchFamily="2" charset="2"/>
              </a:rPr>
              <a:t> </a:t>
            </a:r>
            <a:r>
              <a:rPr lang="pt-BR" sz="2800" dirty="0" smtClean="0"/>
              <a:t>A </a:t>
            </a:r>
            <a:r>
              <a:rPr lang="pt-BR" sz="2800" dirty="0"/>
              <a:t>visão bíblica te aponta o reino e te conduz para uma vida no reino</a:t>
            </a:r>
          </a:p>
          <a:p>
            <a:r>
              <a:rPr lang="pt-BR" sz="2800" dirty="0" smtClean="0">
                <a:sym typeface="Wingdings" panose="05000000000000000000" pitchFamily="2" charset="2"/>
              </a:rPr>
              <a:t> </a:t>
            </a:r>
            <a:r>
              <a:rPr lang="pt-BR" sz="2800" dirty="0" smtClean="0"/>
              <a:t>A </a:t>
            </a:r>
            <a:r>
              <a:rPr lang="pt-BR" sz="2800" dirty="0"/>
              <a:t>visão mundana aponta o mundo e te leva a coisas materiais (saúde, emprego, carro novo, </a:t>
            </a:r>
            <a:r>
              <a:rPr lang="pt-BR" sz="2800" dirty="0" err="1"/>
              <a:t>etc</a:t>
            </a:r>
            <a:r>
              <a:rPr lang="pt-BR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53488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0" y="975440"/>
            <a:ext cx="9144000" cy="107721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3-A visão certa promove uma convicção sobre a autoridade das Escrituras </a:t>
            </a:r>
            <a:endParaRPr lang="pt-B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3- QUAL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IMPORTÂNCIA DISTO PARA A IGREJA?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64694" y="2099130"/>
            <a:ext cx="887930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 smtClean="0">
                <a:sym typeface="Wingdings" panose="05000000000000000000" pitchFamily="2" charset="2"/>
              </a:rPr>
              <a:t> </a:t>
            </a:r>
            <a:r>
              <a:rPr lang="pt-BR" sz="2800" dirty="0"/>
              <a:t>J.B. entendeu porque foi profetizado no AT e não porque alguém disse que viu</a:t>
            </a:r>
          </a:p>
          <a:p>
            <a:pPr lvl="0"/>
            <a:r>
              <a:rPr lang="pt-BR" sz="2800" dirty="0" smtClean="0">
                <a:sym typeface="Wingdings" panose="05000000000000000000" pitchFamily="2" charset="2"/>
              </a:rPr>
              <a:t> </a:t>
            </a:r>
            <a:r>
              <a:rPr lang="pt-BR" sz="2800" dirty="0" smtClean="0"/>
              <a:t>Você </a:t>
            </a:r>
            <a:r>
              <a:rPr lang="pt-BR" sz="2800" dirty="0"/>
              <a:t>acredita que a Bíblia é confiável ao ponto de não precisar ficar desejando ver coisas novas, mas crer na revelação bíblica para ver o Filho de Deus </a:t>
            </a:r>
            <a:r>
              <a:rPr lang="pt-BR" sz="2800" dirty="0" smtClean="0"/>
              <a:t>?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948272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77587" y="73480"/>
            <a:ext cx="3380873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pt-BR" sz="3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Conclusão         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07" y="749084"/>
            <a:ext cx="865381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00" b="1" dirty="0">
                <a:solidFill>
                  <a:srgbClr val="C00000"/>
                </a:solidFill>
                <a:latin typeface="+mj-lt"/>
              </a:rPr>
              <a:t>Em que nossa visão de Cristo difere das outras religiões?</a:t>
            </a:r>
          </a:p>
        </p:txBody>
      </p:sp>
    </p:spTree>
    <p:extLst>
      <p:ext uri="{BB962C8B-B14F-4D97-AF65-F5344CB8AC3E}">
        <p14:creationId xmlns:p14="http://schemas.microsoft.com/office/powerpoint/2010/main" val="13578849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é a grande promessa cumprida –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Filho de Deus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2444" y="1612238"/>
            <a:ext cx="9209101" cy="2631490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é tudo que desejávamos ver, e continua sendo tudo o que precisamos ver!    </a:t>
            </a:r>
          </a:p>
        </p:txBody>
      </p:sp>
    </p:spTree>
    <p:extLst>
      <p:ext uri="{BB962C8B-B14F-4D97-AF65-F5344CB8AC3E}">
        <p14:creationId xmlns:p14="http://schemas.microsoft.com/office/powerpoint/2010/main" val="204841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1326</TotalTime>
  <Words>1085</Words>
  <Application>Microsoft Office PowerPoint</Application>
  <PresentationFormat>Apresentação na tela (4:3)</PresentationFormat>
  <Paragraphs>85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110</cp:revision>
  <dcterms:created xsi:type="dcterms:W3CDTF">2015-02-28T18:51:08Z</dcterms:created>
  <dcterms:modified xsi:type="dcterms:W3CDTF">2015-04-12T20:47:39Z</dcterms:modified>
</cp:coreProperties>
</file>